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>
      <p:cViewPr varScale="1">
        <p:scale>
          <a:sx n="103" d="100"/>
          <a:sy n="103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B8B4E-8E2F-41C7-B46E-C03801661198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A614C-043D-435A-A96C-1CB3C929C7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41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85301-E931-44CC-AF10-E210455070B1}" type="slidenum">
              <a:rPr lang="it-IT" alt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</a:t>
            </a:fld>
            <a:endParaRPr lang="it-IT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50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0B3AC-A254-403E-ABAF-C961219D58E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94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0B3AC-A254-403E-ABAF-C961219D58E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356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0B3AC-A254-403E-ABAF-C961219D58E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56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0B3AC-A254-403E-ABAF-C961219D58E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446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0B3AC-A254-403E-ABAF-C961219D58E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662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0B3AC-A254-403E-ABAF-C961219D58E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159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overall response rate for the duration of follow-up was always greater than 80% in patients with PV.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614C-043D-435A-A96C-1CB3C929C7BA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6775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614C-043D-435A-A96C-1CB3C929C7BA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63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11" Type="http://schemas.openxmlformats.org/officeDocument/2006/relationships/image" Target="../media/image4.png"/><Relationship Id="rId5" Type="http://schemas.openxmlformats.org/officeDocument/2006/relationships/image" Target="../media/image41.w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982119" y="1102999"/>
            <a:ext cx="6227762" cy="14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10" tIns="51054" rIns="102110" bIns="51054">
            <a:spAutoFit/>
          </a:bodyPr>
          <a:lstStyle/>
          <a:p>
            <a:pPr algn="ctr" defTabSz="1020763">
              <a:lnSpc>
                <a:spcPct val="150000"/>
              </a:lnSpc>
            </a:pPr>
            <a:endParaRPr lang="it-IT" altLang="en-US" sz="2800" b="1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 defTabSz="1020763">
              <a:lnSpc>
                <a:spcPct val="150000"/>
              </a:lnSpc>
            </a:pPr>
            <a:r>
              <a:rPr lang="it-IT" altLang="en-US" sz="32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“Nuovi farmaci e protocolli attivi”</a:t>
            </a:r>
          </a:p>
        </p:txBody>
      </p:sp>
      <p:sp>
        <p:nvSpPr>
          <p:cNvPr id="14342" name="CasellaDiTesto 2"/>
          <p:cNvSpPr txBox="1">
            <a:spLocks noChangeArrowheads="1"/>
          </p:cNvSpPr>
          <p:nvPr/>
        </p:nvSpPr>
        <p:spPr bwMode="auto">
          <a:xfrm>
            <a:off x="1730801" y="2492896"/>
            <a:ext cx="8730402" cy="1156115"/>
          </a:xfrm>
          <a:prstGeom prst="rect">
            <a:avLst/>
          </a:prstGeom>
          <a:noFill/>
          <a:ln>
            <a:noFill/>
          </a:ln>
        </p:spPr>
        <p:txBody>
          <a:bodyPr wrap="none" lIns="78136" tIns="39067" rIns="78136" bIns="390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it-IT" altLang="en-US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Giacomo Coltro</a:t>
            </a:r>
          </a:p>
          <a:p>
            <a:pPr algn="ctr">
              <a:defRPr/>
            </a:pPr>
            <a:endParaRPr lang="it-IT" altLang="en-US" sz="10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it-IT" altLang="en-US" sz="1800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Università degli studi di Firenze</a:t>
            </a:r>
          </a:p>
          <a:p>
            <a:pPr algn="ctr">
              <a:defRPr/>
            </a:pPr>
            <a:r>
              <a:rPr lang="it-IT" altLang="en-US" sz="1800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CRIMM </a:t>
            </a:r>
            <a:r>
              <a:rPr lang="it-IT" altLang="en-US" sz="18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(Centro </a:t>
            </a:r>
            <a:r>
              <a:rPr lang="it-IT" altLang="en-US" sz="1800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di Ricerca e Innovazione per le Malattie </a:t>
            </a:r>
            <a:r>
              <a:rPr lang="it-IT" altLang="en-US" sz="18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Mieloproliferative) - AOU </a:t>
            </a:r>
            <a:r>
              <a:rPr lang="it-IT" altLang="en-US" sz="1800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Careggi</a:t>
            </a: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31504" y="404664"/>
            <a:ext cx="892899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872344">
              <a:lnSpc>
                <a:spcPts val="2393"/>
              </a:lnSpc>
            </a:pPr>
            <a:r>
              <a:rPr lang="it-IT" altLang="it-IT" sz="1700" b="1" dirty="0" smtClean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</a:t>
            </a:r>
            <a:r>
              <a:rPr lang="en-US" altLang="it-IT" sz="1700" b="1" dirty="0" smtClean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altLang="it-IT" sz="1700" b="1" dirty="0" smtClean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Giornata</a:t>
            </a:r>
            <a:r>
              <a:rPr lang="en-US" altLang="it-IT" sz="1700" b="1" dirty="0" smtClean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altLang="it-IT" sz="1700" b="1" dirty="0" smtClean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Fiorentina</a:t>
            </a:r>
          </a:p>
          <a:p>
            <a:pPr algn="ctr" defTabSz="872344">
              <a:lnSpc>
                <a:spcPts val="2393"/>
              </a:lnSpc>
            </a:pPr>
            <a:r>
              <a:rPr lang="it-IT" altLang="it-IT" sz="1700" b="1" dirty="0" smtClean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Dedicata ai pazienti </a:t>
            </a:r>
            <a:r>
              <a:rPr lang="en-US" altLang="it-IT" sz="1700" b="1" dirty="0" smtClean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con </a:t>
            </a:r>
            <a:r>
              <a:rPr lang="it-IT" altLang="it-IT" sz="1700" b="1" dirty="0" smtClean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malattie</a:t>
            </a:r>
            <a:r>
              <a:rPr lang="en-US" altLang="it-IT" sz="1700" b="1" dirty="0" smtClean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myeloproliferative </a:t>
            </a:r>
            <a:r>
              <a:rPr lang="it-IT" altLang="it-IT" sz="1700" b="1" dirty="0" smtClean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croniche</a:t>
            </a:r>
          </a:p>
          <a:p>
            <a:pPr algn="ctr"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Sabato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17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maggio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2025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4044416"/>
            <a:ext cx="7776864" cy="25420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59622" y="775717"/>
            <a:ext cx="92727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RUSFERTIDE (PTG-300):</a:t>
            </a:r>
          </a:p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Dati preliminari (studi </a:t>
            </a:r>
            <a:r>
              <a:rPr lang="it-IT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REVIVE </a:t>
            </a:r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 PACIFIC)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07964"/>
            <a:ext cx="9144000" cy="3560496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495600" y="2669410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7030A0"/>
                </a:solidFill>
              </a:rPr>
              <a:t>Ematocrito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248128" y="2669410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7030A0"/>
                </a:solidFill>
              </a:rPr>
              <a:t>Globuli rossi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8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0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59622" y="766290"/>
            <a:ext cx="92727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RUSFERTIDE (PTG-300):</a:t>
            </a:r>
          </a:p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Dati preliminari (studi </a:t>
            </a:r>
            <a:r>
              <a:rPr lang="it-IT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REVIVE </a:t>
            </a:r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 PACIFIC)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788" y="2854521"/>
            <a:ext cx="8388424" cy="385590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95600" y="3142553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7030A0"/>
                </a:solidFill>
              </a:rPr>
              <a:t>Punteggio totale dei sintomi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858372" y="2566489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7030A0"/>
                </a:solidFill>
              </a:rPr>
              <a:t>Problemi di concentrazione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581006" y="4870745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7030A0"/>
                </a:solidFill>
              </a:rPr>
              <a:t>Fatica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707338" y="4870745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7030A0"/>
                </a:solidFill>
              </a:rPr>
              <a:t>Prurito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10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5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959" y="966391"/>
            <a:ext cx="6516082" cy="123389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301" y="2484770"/>
            <a:ext cx="7285398" cy="37247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209" y="2332264"/>
            <a:ext cx="9091582" cy="38213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7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7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32247" y="615466"/>
            <a:ext cx="81275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Studio PROTAGONIST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Uno studio di fase 3 su </a:t>
            </a:r>
            <a:r>
              <a:rPr lang="it-I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rusfertide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in pazienti con PV</a:t>
            </a:r>
          </a:p>
        </p:txBody>
      </p:sp>
      <p:sp>
        <p:nvSpPr>
          <p:cNvPr id="6" name="Rettangolo 5"/>
          <p:cNvSpPr/>
          <p:nvPr/>
        </p:nvSpPr>
        <p:spPr>
          <a:xfrm>
            <a:off x="2032227" y="1870494"/>
            <a:ext cx="8127546" cy="24482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/>
              <a:t>Criteri di arruolamento: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Pazienti adulti con diagnosi di PV secondo i criteri WHO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Pazienti a basso o alto rischio trombotico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Pazienti con elevato fabbisogno di salassi: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u="sng" dirty="0"/>
              <a:t>&gt;</a:t>
            </a:r>
            <a:r>
              <a:rPr lang="it-IT" dirty="0"/>
              <a:t>3 nei 6 mesi precedenti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u="sng" dirty="0"/>
              <a:t>&gt;</a:t>
            </a:r>
            <a:r>
              <a:rPr lang="it-IT" dirty="0"/>
              <a:t>5 nei 12 mesi precedenti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u="sng" dirty="0"/>
              <a:t>Se</a:t>
            </a:r>
            <a:r>
              <a:rPr lang="it-IT" dirty="0"/>
              <a:t> terapia citoriduttiva: trattamento stabile con idrossiurea (2 mesi), ruxolitinib (2 mesi) o </a:t>
            </a:r>
            <a:r>
              <a:rPr lang="it-IT" dirty="0" err="1"/>
              <a:t>inferferone</a:t>
            </a:r>
            <a:r>
              <a:rPr lang="it-IT" dirty="0"/>
              <a:t> (6 mesi)</a:t>
            </a:r>
          </a:p>
        </p:txBody>
      </p:sp>
      <p:sp>
        <p:nvSpPr>
          <p:cNvPr id="7" name="Rettangolo 6"/>
          <p:cNvSpPr/>
          <p:nvPr/>
        </p:nvSpPr>
        <p:spPr>
          <a:xfrm>
            <a:off x="2032227" y="4415647"/>
            <a:ext cx="812754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/>
              <a:t>Obiettivo (</a:t>
            </a:r>
            <a:r>
              <a:rPr lang="it-IT" sz="2400" b="1" i="1" dirty="0" err="1"/>
              <a:t>endpoint</a:t>
            </a:r>
            <a:r>
              <a:rPr lang="it-IT" sz="2400" b="1" dirty="0"/>
              <a:t>) primario: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Assenza di indicazione alla flebotomia tra la settimana 20 e 32 di trattamento</a:t>
            </a:r>
          </a:p>
        </p:txBody>
      </p:sp>
      <p:sp>
        <p:nvSpPr>
          <p:cNvPr id="8" name="Rettangolo 7"/>
          <p:cNvSpPr/>
          <p:nvPr/>
        </p:nvSpPr>
        <p:spPr>
          <a:xfrm>
            <a:off x="2029945" y="5376624"/>
            <a:ext cx="8127546" cy="13681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/>
              <a:t>Obiettivi (</a:t>
            </a:r>
            <a:r>
              <a:rPr lang="it-IT" sz="2400" b="1" i="1" dirty="0" err="1"/>
              <a:t>endpoint</a:t>
            </a:r>
            <a:r>
              <a:rPr lang="it-IT" sz="2400" b="1" dirty="0"/>
              <a:t>) secondari: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Numero di salassi in corso di trattamento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Miglioramento dei sintomi in corso di trattamento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Sicurezza del farmaco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11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8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32247" y="983107"/>
            <a:ext cx="81275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Studio PROTAGONIST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Uno studio di fase 3 su </a:t>
            </a:r>
            <a:r>
              <a:rPr lang="it-I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rusfertide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in pazienti con PV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55316"/>
            <a:ext cx="9144000" cy="350247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60079" y="2898748"/>
            <a:ext cx="684000" cy="24482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2344079" y="2898748"/>
            <a:ext cx="2887825" cy="24482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2899074" y="3287363"/>
            <a:ext cx="1080120" cy="3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3979194" y="3287363"/>
            <a:ext cx="1180702" cy="3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5231903" y="2898748"/>
            <a:ext cx="1692000" cy="24482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6923903" y="2898748"/>
            <a:ext cx="3564585" cy="24482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13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9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32247" y="728584"/>
            <a:ext cx="81275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Studio PROTAGONIST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Uno studio di fase 3 su </a:t>
            </a:r>
            <a:r>
              <a:rPr lang="it-I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rusfertide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in pazienti con PV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9" y="3005354"/>
            <a:ext cx="3437309" cy="276894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31758" y="2075626"/>
            <a:ext cx="89284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900" dirty="0" err="1"/>
              <a:t>Rusfertide</a:t>
            </a:r>
            <a:r>
              <a:rPr lang="it-IT" sz="1900" dirty="0"/>
              <a:t> viene somministrato tramite </a:t>
            </a:r>
            <a:r>
              <a:rPr lang="it-IT" sz="1900" b="1" dirty="0"/>
              <a:t>iniezione sottocutanea una volta a settimana</a:t>
            </a:r>
            <a:r>
              <a:rPr lang="it-IT" sz="1900" dirty="0"/>
              <a:t>.</a:t>
            </a:r>
            <a:endParaRPr lang="en-US" sz="19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93" y="2511750"/>
            <a:ext cx="2256602" cy="420489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t="47426"/>
          <a:stretch/>
        </p:blipFill>
        <p:spPr>
          <a:xfrm>
            <a:off x="8112225" y="2660899"/>
            <a:ext cx="1865797" cy="93097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5022" y="3591869"/>
            <a:ext cx="1800200" cy="165768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217" y="5181440"/>
            <a:ext cx="2135781" cy="169541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16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3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4563162" y="897475"/>
            <a:ext cx="3065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GIVINOSTAT</a:t>
            </a:r>
          </a:p>
        </p:txBody>
      </p:sp>
      <p:pic>
        <p:nvPicPr>
          <p:cNvPr id="1026" name="Picture 2" descr="Givinostat | C24H27N3O4 - PubCh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43"/>
            <a:ext cx="2287860" cy="228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1919663" y="2323252"/>
            <a:ext cx="83526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 err="1"/>
              <a:t>Givinostat</a:t>
            </a:r>
            <a:r>
              <a:rPr lang="it-IT" sz="1900" dirty="0"/>
              <a:t> è un </a:t>
            </a:r>
            <a:r>
              <a:rPr lang="it-IT" sz="1900" b="1" dirty="0"/>
              <a:t>inibitore delle istone-</a:t>
            </a:r>
            <a:r>
              <a:rPr lang="it-IT" sz="1900" b="1" dirty="0" err="1"/>
              <a:t>deacetilasi</a:t>
            </a:r>
            <a:r>
              <a:rPr lang="it-IT" sz="1900" b="1" dirty="0"/>
              <a:t> (HDAC)</a:t>
            </a:r>
            <a:r>
              <a:rPr lang="it-IT" sz="1900" dirty="0"/>
              <a:t>, enzimi coinvolti nella regolazione della trascrizione del DNA.</a:t>
            </a:r>
            <a:endParaRPr lang="en-US" sz="1900" b="1" dirty="0"/>
          </a:p>
        </p:txBody>
      </p:sp>
      <p:grpSp>
        <p:nvGrpSpPr>
          <p:cNvPr id="4" name="Gruppo 3"/>
          <p:cNvGrpSpPr/>
          <p:nvPr/>
        </p:nvGrpSpPr>
        <p:grpSpPr>
          <a:xfrm>
            <a:off x="4133886" y="3102809"/>
            <a:ext cx="3924231" cy="3632271"/>
            <a:chOff x="2231945" y="3027392"/>
            <a:chExt cx="3924231" cy="363227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6616" y="3298831"/>
              <a:ext cx="3829560" cy="3089393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2283195" y="3027392"/>
              <a:ext cx="3799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/>
                <a:t>DNA condensato </a:t>
              </a:r>
              <a:r>
                <a:rPr lang="it-IT" sz="1400" b="1" dirty="0">
                  <a:sym typeface="Wingdings 3" panose="05040102010807070707" pitchFamily="18" charset="2"/>
                </a:rPr>
                <a:t> Trascrizione repressa</a:t>
              </a:r>
              <a:endParaRPr lang="en-US" sz="1400" b="1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2283194" y="5204817"/>
              <a:ext cx="3799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/>
                <a:t>DNA de-condensato </a:t>
              </a:r>
              <a:r>
                <a:rPr lang="it-IT" sz="1400" b="1" dirty="0">
                  <a:sym typeface="Wingdings 3" panose="05040102010807070707" pitchFamily="18" charset="2"/>
                </a:rPr>
                <a:t> Trascrizione attivata</a:t>
              </a:r>
              <a:endParaRPr lang="en-US" sz="1400" b="1" dirty="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2231945" y="6136443"/>
              <a:ext cx="3901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/>
                <a:t>Trascrizione di geni importanti per proliferazione, differenziazione e morte cellulare</a:t>
              </a:r>
              <a:endParaRPr lang="en-US" sz="1400" b="1" dirty="0"/>
            </a:p>
          </p:txBody>
        </p:sp>
      </p:grpSp>
      <p:pic>
        <p:nvPicPr>
          <p:cNvPr id="3074" name="Picture 2" descr="Premium Photo | Close up of violet, purple soft gel capsules isolated on  the whit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1" y="4007706"/>
            <a:ext cx="2194297" cy="146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18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186002" y="596613"/>
            <a:ext cx="78200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GIVINOSTAT:</a:t>
            </a:r>
          </a:p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Dati preliminari nella Policitemia Vera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/>
          </p:nvPr>
        </p:nvGraphicFramePr>
        <p:xfrm>
          <a:off x="1991544" y="2192827"/>
          <a:ext cx="2743200" cy="383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magine bitmap" r:id="rId4" imgW="2743200" imgH="3838680" progId="Paint.Picture">
                  <p:embed/>
                </p:oleObj>
              </mc:Choice>
              <mc:Fallback>
                <p:oleObj name="Immagine bitmap" r:id="rId4" imgW="2743200" imgH="3838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1544" y="2192827"/>
                        <a:ext cx="2743200" cy="383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609" y="6202077"/>
            <a:ext cx="409575" cy="71437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939084" y="6135402"/>
            <a:ext cx="1795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Risposta completa</a:t>
            </a:r>
            <a:endParaRPr lang="en-US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939083" y="6459965"/>
            <a:ext cx="1795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Risposta parziale</a:t>
            </a:r>
            <a:endParaRPr lang="en-US" sz="1400" dirty="0"/>
          </a:p>
        </p:txBody>
      </p:sp>
      <p:sp>
        <p:nvSpPr>
          <p:cNvPr id="7" name="Rettangolo 6"/>
          <p:cNvSpPr/>
          <p:nvPr/>
        </p:nvSpPr>
        <p:spPr>
          <a:xfrm>
            <a:off x="2669619" y="2249976"/>
            <a:ext cx="1976696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905" y="3075088"/>
            <a:ext cx="5297799" cy="329420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064" y="2218561"/>
            <a:ext cx="342900" cy="6858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976672" y="2116873"/>
            <a:ext cx="2575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Ematocrito &lt;45% senza salassi</a:t>
            </a:r>
            <a:endParaRPr lang="en-US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995818" y="2381975"/>
            <a:ext cx="2575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Piastrine </a:t>
            </a:r>
            <a:r>
              <a:rPr lang="it-IT" sz="1400" u="sng" dirty="0"/>
              <a:t>&lt;</a:t>
            </a:r>
            <a:r>
              <a:rPr lang="it-IT" sz="1400" dirty="0"/>
              <a:t>450.000/</a:t>
            </a:r>
            <a:r>
              <a:rPr lang="it-IT" sz="1400" dirty="0" err="1"/>
              <a:t>uL</a:t>
            </a:r>
            <a:endParaRPr lang="en-US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014964" y="2660946"/>
            <a:ext cx="2575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Leucociti </a:t>
            </a:r>
            <a:r>
              <a:rPr lang="it-IT" sz="1400" u="sng" dirty="0"/>
              <a:t>&lt;</a:t>
            </a:r>
            <a:r>
              <a:rPr lang="it-IT" sz="1400" dirty="0"/>
              <a:t>10.000/</a:t>
            </a:r>
            <a:r>
              <a:rPr lang="it-IT" sz="1400" dirty="0" err="1"/>
              <a:t>uL</a:t>
            </a:r>
            <a:endParaRPr lang="en-US" sz="14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15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2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186002" y="577757"/>
            <a:ext cx="78200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GIVINOSTAT:</a:t>
            </a:r>
          </a:p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Dati preliminari nella Policitemia Vera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618" y="2599980"/>
            <a:ext cx="4929430" cy="302433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180" y="2171341"/>
            <a:ext cx="3456242" cy="209349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891" y="4709699"/>
            <a:ext cx="3753192" cy="214943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498210" y="226142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7030A0"/>
                </a:solidFill>
              </a:rPr>
              <a:t>Prurito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034792" y="183278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7030A0"/>
                </a:solidFill>
              </a:rPr>
              <a:t>Cefalea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032033" y="4371144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7030A0"/>
                </a:solidFill>
              </a:rPr>
              <a:t>Disturbi </a:t>
            </a:r>
            <a:r>
              <a:rPr lang="it-IT" sz="1600" b="1" dirty="0" err="1">
                <a:solidFill>
                  <a:srgbClr val="7030A0"/>
                </a:solidFill>
              </a:rPr>
              <a:t>microvascolari</a:t>
            </a:r>
            <a:endParaRPr lang="it-IT" sz="1600" b="1" dirty="0">
              <a:solidFill>
                <a:srgbClr val="7030A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11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8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443514" y="653169"/>
            <a:ext cx="7305012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Studio GIVE-IN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Uno studio di fase 3 su </a:t>
            </a:r>
            <a:r>
              <a:rPr lang="it-I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givinostat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in confronto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idrossiurea in pazienti con PV ad alto rischio</a:t>
            </a:r>
          </a:p>
        </p:txBody>
      </p:sp>
      <p:sp>
        <p:nvSpPr>
          <p:cNvPr id="9" name="Rettangolo 8"/>
          <p:cNvSpPr/>
          <p:nvPr/>
        </p:nvSpPr>
        <p:spPr>
          <a:xfrm>
            <a:off x="2032227" y="2374550"/>
            <a:ext cx="8127546" cy="19442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/>
              <a:t>Criteri di arruolamento: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Pazienti adulti con diagnosi di PV secondo i criteri WHO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Pazienti ad alto rischio trombotico (&gt;60 anni, precedenti trombosi)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Pazienti con malattia attiva/non controllata (ematocrito elevato, leucocitosi, </a:t>
            </a:r>
            <a:r>
              <a:rPr lang="it-IT" dirty="0" err="1"/>
              <a:t>piastrinosi</a:t>
            </a:r>
            <a:r>
              <a:rPr lang="it-IT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Assenza di resistenza/intolleranza a un precedente trattamento con idrossiurea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032227" y="4415647"/>
            <a:ext cx="812754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/>
              <a:t>Obiettivo (</a:t>
            </a:r>
            <a:r>
              <a:rPr lang="it-IT" sz="2400" b="1" i="1" dirty="0" err="1"/>
              <a:t>endpoint</a:t>
            </a:r>
            <a:r>
              <a:rPr lang="it-IT" sz="2400" b="1" dirty="0"/>
              <a:t>) primario: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Ottenimento di una risposta ematologica completa alla settimana 32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029945" y="5376624"/>
            <a:ext cx="8127546" cy="13681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/>
              <a:t>Obiettivi (</a:t>
            </a:r>
            <a:r>
              <a:rPr lang="it-IT" sz="2400" b="1" i="1" dirty="0" err="1"/>
              <a:t>endpoint</a:t>
            </a:r>
            <a:r>
              <a:rPr lang="it-IT" sz="2400" b="1" dirty="0"/>
              <a:t>) secondari: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Durata della risposta ematologica completa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Tempo all’ottenimento della risposta ematologica completa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…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8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3733546" y="688261"/>
            <a:ext cx="47249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Perché nuovi farmaci</a:t>
            </a:r>
          </a:p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nella Policitemia Vera?</a:t>
            </a:r>
          </a:p>
        </p:txBody>
      </p:sp>
      <p:sp>
        <p:nvSpPr>
          <p:cNvPr id="17" name="Ovale 16"/>
          <p:cNvSpPr/>
          <p:nvPr/>
        </p:nvSpPr>
        <p:spPr>
          <a:xfrm>
            <a:off x="4853856" y="2560468"/>
            <a:ext cx="1944000" cy="19440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Idrossiurea</a:t>
            </a:r>
          </a:p>
          <a:p>
            <a:pPr algn="ctr"/>
            <a:r>
              <a:rPr lang="it-IT" sz="2000" b="1" dirty="0"/>
              <a:t>+/- salassi</a:t>
            </a:r>
            <a:endParaRPr lang="en-US" sz="2400" b="1" dirty="0"/>
          </a:p>
        </p:txBody>
      </p:sp>
      <p:grpSp>
        <p:nvGrpSpPr>
          <p:cNvPr id="5" name="Gruppo 4"/>
          <p:cNvGrpSpPr/>
          <p:nvPr/>
        </p:nvGrpSpPr>
        <p:grpSpPr>
          <a:xfrm>
            <a:off x="1919536" y="2416452"/>
            <a:ext cx="2448000" cy="2448000"/>
            <a:chOff x="485233" y="2006500"/>
            <a:chExt cx="2448000" cy="2448000"/>
          </a:xfrm>
        </p:grpSpPr>
        <p:sp>
          <p:nvSpPr>
            <p:cNvPr id="4" name="Ovale 3"/>
            <p:cNvSpPr/>
            <p:nvPr/>
          </p:nvSpPr>
          <p:spPr>
            <a:xfrm>
              <a:off x="539552" y="2060848"/>
              <a:ext cx="2340000" cy="2340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/>
                <a:t>Salassi</a:t>
              </a:r>
              <a:endParaRPr lang="en-US" sz="2800" b="1" dirty="0"/>
            </a:p>
          </p:txBody>
        </p:sp>
        <p:sp>
          <p:nvSpPr>
            <p:cNvPr id="18" name="Ovale 17"/>
            <p:cNvSpPr/>
            <p:nvPr/>
          </p:nvSpPr>
          <p:spPr>
            <a:xfrm>
              <a:off x="485233" y="2006500"/>
              <a:ext cx="2448000" cy="2448000"/>
            </a:xfrm>
            <a:prstGeom prst="ellipse">
              <a:avLst/>
            </a:prstGeom>
            <a:no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/>
            </a:p>
          </p:txBody>
        </p:sp>
      </p:grpSp>
      <p:sp>
        <p:nvSpPr>
          <p:cNvPr id="19" name="Ovale 18"/>
          <p:cNvSpPr/>
          <p:nvPr/>
        </p:nvSpPr>
        <p:spPr>
          <a:xfrm>
            <a:off x="4799856" y="2506586"/>
            <a:ext cx="2052000" cy="2052000"/>
          </a:xfrm>
          <a:prstGeom prst="ellipse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3" name="Ovale 22"/>
          <p:cNvSpPr/>
          <p:nvPr/>
        </p:nvSpPr>
        <p:spPr>
          <a:xfrm>
            <a:off x="7602091" y="2113543"/>
            <a:ext cx="1620000" cy="162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/>
              <a:t>Jakavi</a:t>
            </a:r>
            <a:endParaRPr lang="it-IT" sz="1600" b="1" dirty="0"/>
          </a:p>
          <a:p>
            <a:pPr algn="ctr"/>
            <a:r>
              <a:rPr lang="it-IT" sz="1200" dirty="0"/>
              <a:t>(ruxolitinib)</a:t>
            </a:r>
          </a:p>
        </p:txBody>
      </p:sp>
      <p:sp>
        <p:nvSpPr>
          <p:cNvPr id="24" name="Ovale 23"/>
          <p:cNvSpPr/>
          <p:nvPr/>
        </p:nvSpPr>
        <p:spPr>
          <a:xfrm>
            <a:off x="7547964" y="2059347"/>
            <a:ext cx="1728000" cy="172800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b="1" dirty="0"/>
          </a:p>
        </p:txBody>
      </p:sp>
      <p:sp>
        <p:nvSpPr>
          <p:cNvPr id="25" name="Ovale 24"/>
          <p:cNvSpPr/>
          <p:nvPr/>
        </p:nvSpPr>
        <p:spPr>
          <a:xfrm>
            <a:off x="8896866" y="3640588"/>
            <a:ext cx="1620000" cy="162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/>
              <a:t>Besremi</a:t>
            </a:r>
            <a:endParaRPr lang="it-IT" sz="1600" b="1" dirty="0"/>
          </a:p>
          <a:p>
            <a:pPr algn="ctr"/>
            <a:r>
              <a:rPr lang="it-IT" sz="1400" dirty="0"/>
              <a:t>(</a:t>
            </a:r>
            <a:r>
              <a:rPr lang="it-IT" sz="1400" dirty="0" err="1"/>
              <a:t>ropeginterferon</a:t>
            </a:r>
            <a:r>
              <a:rPr lang="it-IT" sz="1400" dirty="0"/>
              <a:t> alfa-2b)</a:t>
            </a:r>
          </a:p>
        </p:txBody>
      </p:sp>
      <p:sp>
        <p:nvSpPr>
          <p:cNvPr id="26" name="Ovale 25"/>
          <p:cNvSpPr/>
          <p:nvPr/>
        </p:nvSpPr>
        <p:spPr>
          <a:xfrm>
            <a:off x="8842739" y="3586392"/>
            <a:ext cx="1728000" cy="17280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600" b="1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664494" y="5515347"/>
            <a:ext cx="2958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Mantenere un valore di ematocrito &lt;45% può risultare difficile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Può determinare carenza di ferro</a:t>
            </a:r>
            <a:endParaRPr lang="en-US" sz="14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4655840" y="5515347"/>
            <a:ext cx="2958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Tossicità cutanea a lungo termine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Mancanza di efficacia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Intolleranza al farmaco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7613926" y="5515348"/>
            <a:ext cx="29029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Perdita di efficacia (25%)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Effetti avversi a breve termine (citopenie)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Effetti avversi a lungo termine (infezioni, malattie autoimmuni)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1026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6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lack &amp; White Capsules, 3D - Envato Ele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7" y="5386874"/>
            <a:ext cx="1364943" cy="136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remium Photo | Close up of violet, purple soft gel capsules isolated on  the whit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584" y="2452408"/>
            <a:ext cx="2194297" cy="146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ntagono 1"/>
          <p:cNvSpPr/>
          <p:nvPr/>
        </p:nvSpPr>
        <p:spPr>
          <a:xfrm>
            <a:off x="1831446" y="4119409"/>
            <a:ext cx="1224136" cy="1152128"/>
          </a:xfrm>
          <a:prstGeom prst="homePlate">
            <a:avLst>
              <a:gd name="adj" fmla="val 108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Screening</a:t>
            </a:r>
            <a:endParaRPr lang="en-US" b="1" dirty="0"/>
          </a:p>
        </p:txBody>
      </p:sp>
      <p:sp>
        <p:nvSpPr>
          <p:cNvPr id="6" name="Pentagono 5"/>
          <p:cNvSpPr/>
          <p:nvPr/>
        </p:nvSpPr>
        <p:spPr>
          <a:xfrm>
            <a:off x="4727848" y="3170703"/>
            <a:ext cx="2052000" cy="1152128"/>
          </a:xfrm>
          <a:prstGeom prst="homePlate">
            <a:avLst>
              <a:gd name="adj" fmla="val 1088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Givinostat</a:t>
            </a:r>
            <a:endParaRPr lang="it-IT" b="1" dirty="0"/>
          </a:p>
          <a:p>
            <a:pPr algn="ctr"/>
            <a:r>
              <a:rPr lang="it-IT" sz="1400" dirty="0"/>
              <a:t>50 mg BID </a:t>
            </a:r>
            <a:r>
              <a:rPr lang="it-IT" sz="1400" dirty="0">
                <a:sym typeface="Wingdings 3" panose="05040102010807070707" pitchFamily="18" charset="2"/>
              </a:rPr>
              <a:t> 100 mg BID</a:t>
            </a:r>
            <a:endParaRPr lang="en-US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071684" y="452619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Randomizzazione</a:t>
            </a:r>
          </a:p>
        </p:txBody>
      </p:sp>
      <p:cxnSp>
        <p:nvCxnSpPr>
          <p:cNvPr id="8" name="Connettore 2 7"/>
          <p:cNvCxnSpPr/>
          <p:nvPr/>
        </p:nvCxnSpPr>
        <p:spPr>
          <a:xfrm flipV="1">
            <a:off x="3647728" y="3903385"/>
            <a:ext cx="936104" cy="63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allone 9"/>
          <p:cNvSpPr/>
          <p:nvPr/>
        </p:nvSpPr>
        <p:spPr>
          <a:xfrm>
            <a:off x="6787900" y="3169479"/>
            <a:ext cx="2052000" cy="1153352"/>
          </a:xfrm>
          <a:prstGeom prst="chevron">
            <a:avLst>
              <a:gd name="adj" fmla="val 118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Givinostat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entagono 10"/>
          <p:cNvSpPr/>
          <p:nvPr/>
        </p:nvSpPr>
        <p:spPr>
          <a:xfrm>
            <a:off x="4700268" y="5068514"/>
            <a:ext cx="2052000" cy="1152128"/>
          </a:xfrm>
          <a:prstGeom prst="homePlate">
            <a:avLst>
              <a:gd name="adj" fmla="val 1088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Idrossiurea</a:t>
            </a:r>
          </a:p>
          <a:p>
            <a:pPr algn="ctr"/>
            <a:r>
              <a:rPr lang="it-IT" sz="1400" dirty="0"/>
              <a:t>0.5 mg QD </a:t>
            </a:r>
            <a:r>
              <a:rPr lang="it-IT" sz="1400" dirty="0">
                <a:sym typeface="Wingdings 3" panose="05040102010807070707" pitchFamily="18" charset="2"/>
              </a:rPr>
              <a:t> 3 g QD</a:t>
            </a:r>
            <a:endParaRPr lang="en-US" sz="1400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3647728" y="4864750"/>
            <a:ext cx="936104" cy="63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allone 14"/>
          <p:cNvSpPr/>
          <p:nvPr/>
        </p:nvSpPr>
        <p:spPr>
          <a:xfrm>
            <a:off x="6779848" y="5068514"/>
            <a:ext cx="2052000" cy="1153352"/>
          </a:xfrm>
          <a:prstGeom prst="chevron">
            <a:avLst>
              <a:gd name="adj" fmla="val 1183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/>
              <a:t>Idrossiurea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Connettore 2 15"/>
          <p:cNvCxnSpPr/>
          <p:nvPr/>
        </p:nvCxnSpPr>
        <p:spPr>
          <a:xfrm flipV="1">
            <a:off x="6633997" y="4371230"/>
            <a:ext cx="127745" cy="6303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6681251" y="4517144"/>
            <a:ext cx="114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Crossover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4700268" y="2549458"/>
            <a:ext cx="1933728" cy="2453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Parte 1</a:t>
            </a:r>
            <a:endParaRPr lang="en-US" sz="1600" b="1" dirty="0"/>
          </a:p>
        </p:txBody>
      </p:sp>
      <p:sp>
        <p:nvSpPr>
          <p:cNvPr id="24" name="Rettangolo 23"/>
          <p:cNvSpPr/>
          <p:nvPr/>
        </p:nvSpPr>
        <p:spPr>
          <a:xfrm>
            <a:off x="6775069" y="2549458"/>
            <a:ext cx="1933728" cy="2453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Parte 2</a:t>
            </a:r>
            <a:endParaRPr lang="en-US" sz="1600" b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911048" y="2765483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Settima 0</a:t>
            </a:r>
            <a:r>
              <a:rPr lang="it-IT" sz="1400" dirty="0">
                <a:sym typeface="Wingdings 3" panose="05040102010807070707" pitchFamily="18" charset="2"/>
              </a:rPr>
              <a:t></a:t>
            </a:r>
            <a:r>
              <a:rPr lang="it-IT" sz="1400" dirty="0"/>
              <a:t>32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6985849" y="276454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Settima 33</a:t>
            </a:r>
            <a:r>
              <a:rPr lang="it-IT" sz="1400" dirty="0">
                <a:sym typeface="Wingdings 3" panose="05040102010807070707" pitchFamily="18" charset="2"/>
              </a:rPr>
              <a:t></a:t>
            </a:r>
            <a:r>
              <a:rPr lang="it-IT" sz="1400" dirty="0"/>
              <a:t>56</a:t>
            </a:r>
          </a:p>
        </p:txBody>
      </p:sp>
      <p:sp>
        <p:nvSpPr>
          <p:cNvPr id="28" name="Gallone 27"/>
          <p:cNvSpPr/>
          <p:nvPr/>
        </p:nvSpPr>
        <p:spPr>
          <a:xfrm>
            <a:off x="8847952" y="3169479"/>
            <a:ext cx="1568528" cy="3051163"/>
          </a:xfrm>
          <a:prstGeom prst="chevron">
            <a:avLst>
              <a:gd name="adj" fmla="val 2424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29" name="Rettangolo 28"/>
          <p:cNvSpPr/>
          <p:nvPr/>
        </p:nvSpPr>
        <p:spPr>
          <a:xfrm>
            <a:off x="9200317" y="4294667"/>
            <a:ext cx="1170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Long-</a:t>
            </a:r>
            <a:r>
              <a:rPr lang="it-IT" b="1" dirty="0" err="1">
                <a:solidFill>
                  <a:schemeClr val="bg1"/>
                </a:solidFill>
              </a:rPr>
              <a:t>term</a:t>
            </a:r>
            <a:endParaRPr lang="it-IT" b="1" dirty="0">
              <a:solidFill>
                <a:schemeClr val="bg1"/>
              </a:solidFill>
            </a:endParaRP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follow-up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2443514" y="653169"/>
            <a:ext cx="7305012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Studio GIVE-IN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Uno studio di fase 3 su </a:t>
            </a:r>
            <a:r>
              <a:rPr lang="it-I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givinostat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in confronto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idrossiurea in pazienti con PV ad alto rischio</a:t>
            </a: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32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59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2" grpId="0"/>
      <p:bldP spid="24" grpId="0" animBg="1"/>
      <p:bldP spid="26" grpId="0"/>
      <p:bldP spid="28" grpId="0" animBg="1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2474555" y="672022"/>
            <a:ext cx="72429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Ci sono altri nuovi farmaci</a:t>
            </a:r>
          </a:p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sviluppo per la Policitemia Vera?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37203">
            <a:off x="7824193" y="2950570"/>
            <a:ext cx="2237003" cy="229504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732" y="5420076"/>
            <a:ext cx="9038536" cy="1248940"/>
          </a:xfrm>
          <a:prstGeom prst="rect">
            <a:avLst/>
          </a:prstGeom>
        </p:spPr>
      </p:pic>
      <p:sp>
        <p:nvSpPr>
          <p:cNvPr id="27" name="Rettangolo 26"/>
          <p:cNvSpPr/>
          <p:nvPr/>
        </p:nvSpPr>
        <p:spPr>
          <a:xfrm>
            <a:off x="4191248" y="2328206"/>
            <a:ext cx="380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BOMEDEMSTAT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9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69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40;g2438cc6752f_0_449"/>
          <p:cNvSpPr txBox="1">
            <a:spLocks/>
          </p:cNvSpPr>
          <p:nvPr/>
        </p:nvSpPr>
        <p:spPr>
          <a:xfrm>
            <a:off x="6829834" y="1935805"/>
            <a:ext cx="4131854" cy="392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60"/>
              </a:spcBef>
              <a:buSzPts val="1800"/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>
              <a:lnSpc>
                <a:spcPct val="100000"/>
              </a:lnSpc>
              <a:spcBef>
                <a:spcPts val="360"/>
              </a:spcBef>
              <a:buSzPts val="1800"/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 algn="ctr">
              <a:lnSpc>
                <a:spcPct val="100000"/>
              </a:lnSpc>
              <a:spcBef>
                <a:spcPts val="360"/>
              </a:spcBef>
              <a:buSzPts val="1800"/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rgbClr val="C00000"/>
                </a:solidFill>
              </a:rPr>
              <a:t>GRAZIE PER L’ATTENZIONE!</a:t>
            </a:r>
            <a:endParaRPr lang="en-US" dirty="0"/>
          </a:p>
        </p:txBody>
      </p:sp>
      <p:pic>
        <p:nvPicPr>
          <p:cNvPr id="3076" name="Picture 4" descr="Alimentazione e movimento - Dietista &amp; Nutrizionista - Dott.ssa Gelati  Chi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8" y="1414331"/>
            <a:ext cx="6124575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6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4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3733546" y="898266"/>
            <a:ext cx="47249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Perché nuovi farmaci</a:t>
            </a:r>
          </a:p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nella Policitemia Vera?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5735960" y="2809007"/>
            <a:ext cx="46805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Il </a:t>
            </a:r>
            <a:r>
              <a:rPr lang="it-IT" b="1" u="sng" dirty="0"/>
              <a:t>49%</a:t>
            </a:r>
            <a:r>
              <a:rPr lang="it-IT" dirty="0"/>
              <a:t> dei pazienti studiati ha presentato almeno un valore di ematocrito &gt;45%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Il </a:t>
            </a:r>
            <a:r>
              <a:rPr lang="it-IT" b="1" u="sng" dirty="0"/>
              <a:t>22%</a:t>
            </a:r>
            <a:r>
              <a:rPr lang="it-IT" dirty="0"/>
              <a:t> dei pazienti studiati presentava una valore di ematocrito costantemente &gt;45%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Tra i pazienti ad alto rischio solo </a:t>
            </a:r>
            <a:r>
              <a:rPr lang="it-IT" b="1" u="sng" dirty="0"/>
              <a:t>25%</a:t>
            </a:r>
            <a:r>
              <a:rPr lang="it-IT" dirty="0"/>
              <a:t> presentava valori di ematocrito costantemente &lt;45%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Tra i pazienti con precedenti trombosi circa il </a:t>
            </a:r>
            <a:r>
              <a:rPr lang="it-IT" b="1" u="sng" dirty="0"/>
              <a:t>40%</a:t>
            </a:r>
            <a:r>
              <a:rPr lang="it-IT" dirty="0"/>
              <a:t> ha presentato un nuovo episodio trombotico in corso di trattamento</a:t>
            </a:r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2770474"/>
            <a:ext cx="3258748" cy="37703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7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22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898031" y="898266"/>
            <a:ext cx="63959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Come sviluppare nuovi </a:t>
            </a:r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farmaci</a:t>
            </a:r>
          </a:p>
          <a:p>
            <a:pPr algn="ctr"/>
            <a:r>
              <a:rPr lang="it-IT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 la </a:t>
            </a:r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Policitemia Vera?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689412" y="3035428"/>
            <a:ext cx="10813177" cy="2858006"/>
            <a:chOff x="869774" y="3035428"/>
            <a:chExt cx="10813177" cy="285800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774" y="3148551"/>
              <a:ext cx="10813177" cy="2744883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1859391" y="3035428"/>
              <a:ext cx="9042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4800" b="1" dirty="0" smtClean="0">
                  <a:solidFill>
                    <a:srgbClr val="2A547A"/>
                  </a:solidFill>
                  <a:latin typeface="Times New Roman" pitchFamily="18" charset="0"/>
                  <a:cs typeface="Times New Roman" pitchFamily="18" charset="0"/>
                </a:rPr>
                <a:t>SPERIMENTAZIONE </a:t>
              </a:r>
              <a:r>
                <a:rPr lang="it-IT" sz="4800" b="1" dirty="0" smtClean="0">
                  <a:solidFill>
                    <a:srgbClr val="2A547A"/>
                  </a:solidFill>
                  <a:latin typeface="Times New Roman" pitchFamily="18" charset="0"/>
                  <a:cs typeface="Times New Roman" pitchFamily="18" charset="0"/>
                </a:rPr>
                <a:t>CLINICA</a:t>
              </a:r>
              <a:endParaRPr lang="it-IT" sz="4800" b="1" dirty="0">
                <a:solidFill>
                  <a:srgbClr val="2A547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8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59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édico Masculino a Olhar Através Da Lupa Ilustração do Vetor - Ilustração  de vetor, pessoa: 1706569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732" y="3033888"/>
            <a:ext cx="1668399" cy="24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156734" y="1115949"/>
            <a:ext cx="5878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 cos’è uno studio clinico?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29526" y="2400771"/>
            <a:ext cx="853294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50" dirty="0">
                <a:latin typeface="Times New Roman" pitchFamily="18" charset="0"/>
                <a:cs typeface="Times New Roman" pitchFamily="18" charset="0"/>
              </a:rPr>
              <a:t>Uno studio clinico (</a:t>
            </a:r>
            <a:r>
              <a:rPr lang="it-IT" sz="1650" i="1" dirty="0" err="1">
                <a:latin typeface="Times New Roman" pitchFamily="18" charset="0"/>
                <a:cs typeface="Times New Roman" pitchFamily="18" charset="0"/>
              </a:rPr>
              <a:t>clinical</a:t>
            </a:r>
            <a:r>
              <a:rPr lang="it-IT" sz="1650" i="1" dirty="0">
                <a:latin typeface="Times New Roman" pitchFamily="18" charset="0"/>
                <a:cs typeface="Times New Roman" pitchFamily="18" charset="0"/>
              </a:rPr>
              <a:t> trial</a:t>
            </a:r>
            <a:r>
              <a:rPr lang="it-IT" sz="1650" dirty="0">
                <a:latin typeface="Times New Roman" pitchFamily="18" charset="0"/>
                <a:cs typeface="Times New Roman" pitchFamily="18" charset="0"/>
              </a:rPr>
              <a:t>) è una ricerca medica condotta con lo scopo di raccogliere dati sulla </a:t>
            </a:r>
            <a:r>
              <a:rPr lang="it-IT" sz="1650" b="1" dirty="0">
                <a:latin typeface="Times New Roman" pitchFamily="18" charset="0"/>
                <a:cs typeface="Times New Roman" pitchFamily="18" charset="0"/>
              </a:rPr>
              <a:t>SICUREZZA </a:t>
            </a:r>
            <a:r>
              <a:rPr lang="it-IT" sz="1650" dirty="0">
                <a:latin typeface="Times New Roman" pitchFamily="18" charset="0"/>
                <a:cs typeface="Times New Roman" pitchFamily="18" charset="0"/>
              </a:rPr>
              <a:t>e sull'</a:t>
            </a:r>
            <a:r>
              <a:rPr lang="it-IT" sz="1650" b="1" dirty="0">
                <a:latin typeface="Times New Roman" pitchFamily="18" charset="0"/>
                <a:cs typeface="Times New Roman" pitchFamily="18" charset="0"/>
              </a:rPr>
              <a:t>EFFICACIA</a:t>
            </a:r>
            <a:r>
              <a:rPr lang="it-IT" sz="1650" dirty="0">
                <a:latin typeface="Times New Roman" pitchFamily="18" charset="0"/>
                <a:cs typeface="Times New Roman" pitchFamily="18" charset="0"/>
              </a:rPr>
              <a:t> di nuovi farmaci.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829526" y="3834250"/>
            <a:ext cx="853294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500" dirty="0">
                <a:latin typeface="Times New Roman" pitchFamily="18" charset="0"/>
                <a:cs typeface="Times New Roman" pitchFamily="18" charset="0"/>
              </a:rPr>
              <a:t>Si distinguono due tipi di studi clinici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727886" y="4806358"/>
            <a:ext cx="1576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u="sng" dirty="0">
                <a:latin typeface="Times New Roman" pitchFamily="18" charset="0"/>
                <a:cs typeface="Times New Roman" pitchFamily="18" charset="0"/>
              </a:rPr>
              <a:t>Sperimentali </a:t>
            </a:r>
          </a:p>
          <a:p>
            <a:pPr algn="ctr"/>
            <a:r>
              <a:rPr lang="it-IT" sz="1500" dirty="0">
                <a:latin typeface="Times New Roman" pitchFamily="18" charset="0"/>
                <a:cs typeface="Times New Roman" pitchFamily="18" charset="0"/>
              </a:rPr>
              <a:t>(o interventistici)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140019" y="4921775"/>
            <a:ext cx="13260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u="sng" dirty="0">
                <a:latin typeface="Times New Roman" pitchFamily="18" charset="0"/>
                <a:cs typeface="Times New Roman" pitchFamily="18" charset="0"/>
              </a:rPr>
              <a:t>Osservazionali</a:t>
            </a:r>
          </a:p>
        </p:txBody>
      </p:sp>
      <p:sp>
        <p:nvSpPr>
          <p:cNvPr id="16" name="Freccia in giù 15"/>
          <p:cNvSpPr/>
          <p:nvPr/>
        </p:nvSpPr>
        <p:spPr>
          <a:xfrm rot="19771186">
            <a:off x="7299320" y="4219262"/>
            <a:ext cx="127855" cy="587097"/>
          </a:xfrm>
          <a:prstGeom prst="down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ccia in giù 19"/>
          <p:cNvSpPr/>
          <p:nvPr/>
        </p:nvSpPr>
        <p:spPr>
          <a:xfrm rot="1867348">
            <a:off x="4764828" y="4213414"/>
            <a:ext cx="109365" cy="587097"/>
          </a:xfrm>
          <a:prstGeom prst="down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2951540" y="5454430"/>
            <a:ext cx="3105000" cy="7020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Presuppongono un’azione diretta dei ricercatori </a:t>
            </a:r>
            <a:r>
              <a:rPr lang="it-IT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 panose="05040102010807070707" pitchFamily="18" charset="2"/>
              </a:rPr>
              <a:t> </a:t>
            </a:r>
            <a:r>
              <a:rPr lang="it-IT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 esempio attraverso la </a:t>
            </a:r>
          </a:p>
          <a:p>
            <a:pPr algn="ctr"/>
            <a:r>
              <a:rPr lang="it-IT" sz="13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somministrazione di farmaci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6227237" y="5454430"/>
            <a:ext cx="3105000" cy="7020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Presuppongono la raccolta da parte dei ricercatori di dati su farmaci già approvati e utilizzati nella pratica clinica</a:t>
            </a:r>
          </a:p>
        </p:txBody>
      </p:sp>
      <p:pic>
        <p:nvPicPr>
          <p:cNvPr id="1028" name="Picture 4" descr="Free il maschio medico è iniettare farmaci in il femmina paziente. 19818451 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56" y="3542337"/>
            <a:ext cx="1509854" cy="16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17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27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/>
          <p:cNvSpPr txBox="1"/>
          <p:nvPr/>
        </p:nvSpPr>
        <p:spPr>
          <a:xfrm>
            <a:off x="1829526" y="5785556"/>
            <a:ext cx="8532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>
                <a:latin typeface="Times New Roman" pitchFamily="18" charset="0"/>
                <a:cs typeface="Times New Roman" pitchFamily="18" charset="0"/>
              </a:rPr>
              <a:t>In entrambi i casi lo studio clinico viene condotto sulla base di un </a:t>
            </a:r>
            <a:r>
              <a:rPr lang="it-IT" sz="1500" b="1" dirty="0" smtClean="0">
                <a:latin typeface="Times New Roman" pitchFamily="18" charset="0"/>
                <a:cs typeface="Times New Roman" pitchFamily="18" charset="0"/>
              </a:rPr>
              <a:t>PROTOCOLLO</a:t>
            </a:r>
          </a:p>
          <a:p>
            <a:pPr algn="ctr"/>
            <a:r>
              <a:rPr lang="it-IT" sz="1500" dirty="0" smtClean="0">
                <a:latin typeface="Times New Roman" pitchFamily="18" charset="0"/>
                <a:cs typeface="Times New Roman" pitchFamily="18" charset="0"/>
              </a:rPr>
              <a:t>che </a:t>
            </a:r>
            <a:r>
              <a:rPr lang="it-IT" sz="1500" dirty="0">
                <a:latin typeface="Times New Roman" pitchFamily="18" charset="0"/>
                <a:cs typeface="Times New Roman" pitchFamily="18" charset="0"/>
              </a:rPr>
              <a:t>descrive le finalità e modalità di svolgimento della ricerca.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4016769" y="2428041"/>
            <a:ext cx="4158462" cy="1408643"/>
            <a:chOff x="3863752" y="1593900"/>
            <a:chExt cx="5544616" cy="1878191"/>
          </a:xfrm>
        </p:grpSpPr>
        <p:sp>
          <p:nvSpPr>
            <p:cNvPr id="3" name="CasellaDiTesto 2"/>
            <p:cNvSpPr txBox="1"/>
            <p:nvPr/>
          </p:nvSpPr>
          <p:spPr>
            <a:xfrm>
              <a:off x="3863752" y="1593900"/>
              <a:ext cx="1296144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1650" b="1" dirty="0">
                  <a:latin typeface="Times New Roman" pitchFamily="18" charset="0"/>
                  <a:cs typeface="Times New Roman" pitchFamily="18" charset="0"/>
                </a:rPr>
                <a:t>FASE 1 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6528047" y="1593900"/>
              <a:ext cx="1356151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650" dirty="0">
                  <a:latin typeface="Times New Roman" pitchFamily="18" charset="0"/>
                  <a:cs typeface="Times New Roman" pitchFamily="18" charset="0"/>
                </a:rPr>
                <a:t>Sicurezza</a:t>
              </a:r>
            </a:p>
          </p:txBody>
        </p:sp>
        <p:sp>
          <p:nvSpPr>
            <p:cNvPr id="15" name="Freccia in giù 14"/>
            <p:cNvSpPr/>
            <p:nvPr/>
          </p:nvSpPr>
          <p:spPr>
            <a:xfrm rot="16200000">
              <a:off x="5771062" y="1545101"/>
              <a:ext cx="145820" cy="78279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863752" y="2217525"/>
              <a:ext cx="1296144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1650" b="1" dirty="0">
                  <a:latin typeface="Times New Roman" pitchFamily="18" charset="0"/>
                  <a:cs typeface="Times New Roman" pitchFamily="18" charset="0"/>
                </a:rPr>
                <a:t>FASE 2 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6528048" y="2217525"/>
              <a:ext cx="1296144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650" dirty="0">
                  <a:latin typeface="Times New Roman" pitchFamily="18" charset="0"/>
                  <a:cs typeface="Times New Roman" pitchFamily="18" charset="0"/>
                </a:rPr>
                <a:t>Efficacia</a:t>
              </a:r>
            </a:p>
          </p:txBody>
        </p:sp>
        <p:sp>
          <p:nvSpPr>
            <p:cNvPr id="19" name="Freccia in giù 18"/>
            <p:cNvSpPr/>
            <p:nvPr/>
          </p:nvSpPr>
          <p:spPr>
            <a:xfrm rot="16200000">
              <a:off x="5771062" y="2168726"/>
              <a:ext cx="145820" cy="78279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3863752" y="2841150"/>
              <a:ext cx="1296144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1650" b="1" dirty="0">
                  <a:latin typeface="Times New Roman" pitchFamily="18" charset="0"/>
                  <a:cs typeface="Times New Roman" pitchFamily="18" charset="0"/>
                </a:rPr>
                <a:t>FASE 3 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6528048" y="2841150"/>
              <a:ext cx="2880320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650" dirty="0">
                  <a:latin typeface="Times New Roman" pitchFamily="18" charset="0"/>
                  <a:cs typeface="Times New Roman" pitchFamily="18" charset="0"/>
                </a:rPr>
                <a:t>Efficacia su larga scala</a:t>
              </a:r>
            </a:p>
          </p:txBody>
        </p:sp>
        <p:sp>
          <p:nvSpPr>
            <p:cNvPr id="26" name="Freccia in giù 25"/>
            <p:cNvSpPr/>
            <p:nvPr/>
          </p:nvSpPr>
          <p:spPr>
            <a:xfrm rot="16200000">
              <a:off x="5771062" y="2792350"/>
              <a:ext cx="145820" cy="78279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Freccia in giù 26"/>
          <p:cNvSpPr/>
          <p:nvPr/>
        </p:nvSpPr>
        <p:spPr>
          <a:xfrm>
            <a:off x="5933983" y="4027358"/>
            <a:ext cx="216701" cy="587097"/>
          </a:xfrm>
          <a:prstGeom prst="down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173528" y="4030321"/>
            <a:ext cx="302433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50" dirty="0">
                <a:latin typeface="Times New Roman" pitchFamily="18" charset="0"/>
                <a:cs typeface="Times New Roman" pitchFamily="18" charset="0"/>
              </a:rPr>
              <a:t>Approvazione </a:t>
            </a:r>
            <a:r>
              <a:rPr lang="it-IT" sz="165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FDA</a:t>
            </a:r>
            <a:r>
              <a:rPr lang="it-IT" sz="165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it-IT" sz="165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EMA</a:t>
            </a:r>
            <a:r>
              <a:rPr lang="it-IT" sz="165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it-IT" sz="165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AIFA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3785501" y="4888824"/>
            <a:ext cx="143464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50" b="1" dirty="0">
                <a:latin typeface="Times New Roman" pitchFamily="18" charset="0"/>
                <a:cs typeface="Times New Roman" pitchFamily="18" charset="0"/>
              </a:rPr>
              <a:t>FASE 4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6014992" y="4761864"/>
            <a:ext cx="3591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50" dirty="0">
                <a:latin typeface="Times New Roman" pitchFamily="18" charset="0"/>
                <a:cs typeface="Times New Roman" pitchFamily="18" charset="0"/>
              </a:rPr>
              <a:t>Efficacia e tollerabilità a lungo termine nella pratica clinica quotidiana</a:t>
            </a:r>
          </a:p>
        </p:txBody>
      </p:sp>
      <p:sp>
        <p:nvSpPr>
          <p:cNvPr id="31" name="Freccia in giù 30"/>
          <p:cNvSpPr/>
          <p:nvPr/>
        </p:nvSpPr>
        <p:spPr>
          <a:xfrm rot="16200000">
            <a:off x="5447253" y="4756859"/>
            <a:ext cx="109365" cy="587097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arentesi graffa aperta 4"/>
          <p:cNvSpPr/>
          <p:nvPr/>
        </p:nvSpPr>
        <p:spPr>
          <a:xfrm>
            <a:off x="3557720" y="2536052"/>
            <a:ext cx="227783" cy="12319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CasellaDiTesto 31"/>
          <p:cNvSpPr txBox="1"/>
          <p:nvPr/>
        </p:nvSpPr>
        <p:spPr>
          <a:xfrm>
            <a:off x="1829526" y="2913353"/>
            <a:ext cx="140998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50" dirty="0">
                <a:latin typeface="Times New Roman" pitchFamily="18" charset="0"/>
                <a:cs typeface="Times New Roman" pitchFamily="18" charset="0"/>
              </a:rPr>
              <a:t>Interventistico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1829526" y="4823588"/>
            <a:ext cx="151216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50" dirty="0">
                <a:latin typeface="Times New Roman" pitchFamily="18" charset="0"/>
                <a:cs typeface="Times New Roman" pitchFamily="18" charset="0"/>
              </a:rPr>
              <a:t>Osservazionale</a:t>
            </a:r>
          </a:p>
        </p:txBody>
      </p:sp>
      <p:sp>
        <p:nvSpPr>
          <p:cNvPr id="34" name="Parentesi graffa aperta 33"/>
          <p:cNvSpPr/>
          <p:nvPr/>
        </p:nvSpPr>
        <p:spPr>
          <a:xfrm>
            <a:off x="3557720" y="4858309"/>
            <a:ext cx="227783" cy="43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551" y="2396288"/>
            <a:ext cx="455358" cy="4800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567" y="2888663"/>
            <a:ext cx="446343" cy="433079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567" y="3354762"/>
            <a:ext cx="446343" cy="4330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1092" y="4790366"/>
            <a:ext cx="509614" cy="498378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2150048" y="1005882"/>
            <a:ext cx="789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Come sono organizzati gli studi clinici?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0954"/>
            <a:ext cx="1656000" cy="264005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47225"/>
            <a:ext cx="1656000" cy="264005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79575"/>
            <a:ext cx="1656000" cy="260228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0524" y="1032330"/>
            <a:ext cx="1656000" cy="262536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0524" y="4067075"/>
            <a:ext cx="1656000" cy="2602285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39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58213" y="5487885"/>
            <a:ext cx="623498" cy="567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910" y="2293957"/>
            <a:ext cx="630553" cy="630553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2757153" y="3368679"/>
            <a:ext cx="1350150" cy="14041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b="1" dirty="0"/>
              <a:t>Screening</a:t>
            </a:r>
            <a:r>
              <a:rPr lang="it-IT" sz="1350" dirty="0"/>
              <a:t> e valutazione di </a:t>
            </a:r>
            <a:r>
              <a:rPr lang="it-IT" sz="1350" b="1" dirty="0"/>
              <a:t>idoneità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t="45219" r="13804" b="9561"/>
          <a:stretch/>
        </p:blipFill>
        <p:spPr bwMode="auto">
          <a:xfrm>
            <a:off x="4229446" y="2559269"/>
            <a:ext cx="955964" cy="74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r="27568" b="50000"/>
          <a:stretch/>
        </p:blipFill>
        <p:spPr bwMode="auto">
          <a:xfrm>
            <a:off x="5467012" y="2501295"/>
            <a:ext cx="87979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Freccia curva 32"/>
          <p:cNvSpPr/>
          <p:nvPr/>
        </p:nvSpPr>
        <p:spPr>
          <a:xfrm rot="10800000" flipH="1">
            <a:off x="4588710" y="4610750"/>
            <a:ext cx="478247" cy="1242138"/>
          </a:xfrm>
          <a:prstGeom prst="ben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4151784" y="3271993"/>
            <a:ext cx="2268252" cy="15661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b="1" dirty="0"/>
              <a:t>Criteri di inclusione  ed esclusione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5120965" y="5100003"/>
            <a:ext cx="261730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latin typeface="Times New Roman" pitchFamily="18" charset="0"/>
                <a:cs typeface="Times New Roman" pitchFamily="18" charset="0"/>
              </a:rPr>
              <a:t>Hanno l’obiettivo di: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latin typeface="Times New Roman" pitchFamily="18" charset="0"/>
                <a:cs typeface="Times New Roman" pitchFamily="18" charset="0"/>
              </a:rPr>
              <a:t>Tutelare la </a:t>
            </a:r>
            <a:r>
              <a:rPr lang="it-IT" sz="1350" u="sng" dirty="0">
                <a:latin typeface="Times New Roman" pitchFamily="18" charset="0"/>
                <a:cs typeface="Times New Roman" pitchFamily="18" charset="0"/>
              </a:rPr>
              <a:t>sicurezza</a:t>
            </a:r>
            <a:r>
              <a:rPr lang="it-IT" sz="1350" dirty="0">
                <a:latin typeface="Times New Roman" pitchFamily="18" charset="0"/>
                <a:cs typeface="Times New Roman" pitchFamily="18" charset="0"/>
              </a:rPr>
              <a:t> dei soggetti partecipanti.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latin typeface="Times New Roman" pitchFamily="18" charset="0"/>
                <a:cs typeface="Times New Roman" pitchFamily="18" charset="0"/>
              </a:rPr>
              <a:t>Rendere </a:t>
            </a:r>
            <a:r>
              <a:rPr lang="it-IT" sz="1350" u="sng" dirty="0">
                <a:latin typeface="Times New Roman" pitchFamily="18" charset="0"/>
                <a:cs typeface="Times New Roman" pitchFamily="18" charset="0"/>
              </a:rPr>
              <a:t>omogenea</a:t>
            </a:r>
            <a:r>
              <a:rPr lang="it-IT" sz="1350" dirty="0">
                <a:latin typeface="Times New Roman" pitchFamily="18" charset="0"/>
                <a:cs typeface="Times New Roman" pitchFamily="18" charset="0"/>
              </a:rPr>
              <a:t> la popolazione in studio ai fini della valutazione dell’efficacia.</a:t>
            </a:r>
            <a:endParaRPr lang="it-IT" sz="1350" dirty="0"/>
          </a:p>
        </p:txBody>
      </p:sp>
      <p:sp>
        <p:nvSpPr>
          <p:cNvPr id="35" name="Rettangolo arrotondato 34"/>
          <p:cNvSpPr/>
          <p:nvPr/>
        </p:nvSpPr>
        <p:spPr>
          <a:xfrm>
            <a:off x="1604628" y="3476691"/>
            <a:ext cx="1080120" cy="11881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/>
              <a:t>Proposta del  </a:t>
            </a:r>
            <a:r>
              <a:rPr lang="it-IT" sz="1200" b="1" dirty="0"/>
              <a:t>protocollo</a:t>
            </a:r>
            <a:r>
              <a:rPr lang="it-IT" sz="1200" dirty="0"/>
              <a:t> al paziente e firma del </a:t>
            </a:r>
            <a:r>
              <a:rPr lang="it-IT" sz="1200" b="1" dirty="0"/>
              <a:t>consenso informato</a:t>
            </a:r>
          </a:p>
        </p:txBody>
      </p:sp>
      <p:sp>
        <p:nvSpPr>
          <p:cNvPr id="42" name="Freccia a destra 41"/>
          <p:cNvSpPr/>
          <p:nvPr/>
        </p:nvSpPr>
        <p:spPr>
          <a:xfrm>
            <a:off x="6454736" y="3719718"/>
            <a:ext cx="1547619" cy="70207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b="1" dirty="0"/>
              <a:t>Randomizzazione</a:t>
            </a:r>
          </a:p>
        </p:txBody>
      </p:sp>
      <p:sp>
        <p:nvSpPr>
          <p:cNvPr id="43" name="Freccia a destra 42"/>
          <p:cNvSpPr/>
          <p:nvPr/>
        </p:nvSpPr>
        <p:spPr>
          <a:xfrm rot="18803078">
            <a:off x="7733869" y="3357082"/>
            <a:ext cx="866639" cy="40504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4" name="Freccia a destra 43"/>
          <p:cNvSpPr/>
          <p:nvPr/>
        </p:nvSpPr>
        <p:spPr>
          <a:xfrm rot="2636177">
            <a:off x="7756088" y="4364217"/>
            <a:ext cx="866639" cy="40504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5" name="Rettangolo 44"/>
          <p:cNvSpPr/>
          <p:nvPr/>
        </p:nvSpPr>
        <p:spPr>
          <a:xfrm>
            <a:off x="8612017" y="2790828"/>
            <a:ext cx="1173600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b="1" dirty="0"/>
              <a:t>Trattamento A</a:t>
            </a:r>
          </a:p>
        </p:txBody>
      </p:sp>
      <p:sp>
        <p:nvSpPr>
          <p:cNvPr id="46" name="Rettangolo 45"/>
          <p:cNvSpPr/>
          <p:nvPr/>
        </p:nvSpPr>
        <p:spPr>
          <a:xfrm>
            <a:off x="8616280" y="4972209"/>
            <a:ext cx="1171804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b="1" dirty="0"/>
              <a:t>Trattamento B</a:t>
            </a: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t="45219" r="13804" b="9561"/>
          <a:stretch/>
        </p:blipFill>
        <p:spPr bwMode="auto">
          <a:xfrm>
            <a:off x="6788464" y="3368679"/>
            <a:ext cx="611030" cy="47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Freccia a destra 49"/>
          <p:cNvSpPr/>
          <p:nvPr/>
        </p:nvSpPr>
        <p:spPr>
          <a:xfrm rot="5400000">
            <a:off x="8547819" y="4005154"/>
            <a:ext cx="1296144" cy="40504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50" b="1" dirty="0"/>
              <a:t>Cross-over</a:t>
            </a:r>
          </a:p>
        </p:txBody>
      </p:sp>
      <p:sp>
        <p:nvSpPr>
          <p:cNvPr id="51" name="Freccia a destra 50"/>
          <p:cNvSpPr/>
          <p:nvPr/>
        </p:nvSpPr>
        <p:spPr>
          <a:xfrm>
            <a:off x="9632982" y="3854733"/>
            <a:ext cx="980931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schemeClr val="bg1"/>
                </a:solidFill>
              </a:rPr>
              <a:t>Risultati </a:t>
            </a:r>
          </a:p>
        </p:txBody>
      </p:sp>
      <p:pic>
        <p:nvPicPr>
          <p:cNvPr id="2052" name="Picture 4" descr="Storia del consenso informato nel mondo e per sentenz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94" y="2519654"/>
            <a:ext cx="811272" cy="86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412 Prelievo Sangue Vettoriali, Illustrazioni e Clipar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r="8447"/>
          <a:stretch/>
        </p:blipFill>
        <p:spPr bwMode="auto">
          <a:xfrm>
            <a:off x="2833354" y="4879119"/>
            <a:ext cx="1254523" cy="114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1759718" y="1039745"/>
            <a:ext cx="867256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Come si partecipa ad uno studio clinico interventistico?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Esempio di studio clinico di fase 3 randomizzato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26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3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3" grpId="0" animBg="1"/>
      <p:bldP spid="32" grpId="0" animBg="1"/>
      <p:bldP spid="34" grpId="0"/>
      <p:bldP spid="3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083686" y="784352"/>
            <a:ext cx="6024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Il ferro nella Policitemia Vera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2810935"/>
            <a:ext cx="8388424" cy="373405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31504" y="2411407"/>
            <a:ext cx="12961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FERROPORTINA</a:t>
            </a:r>
          </a:p>
          <a:p>
            <a:pPr algn="ctr"/>
            <a:r>
              <a:rPr lang="it-IT" sz="1100" dirty="0"/>
              <a:t>Trasporta il ferro</a:t>
            </a:r>
          </a:p>
          <a:p>
            <a:pPr algn="ctr"/>
            <a:r>
              <a:rPr lang="it-IT" sz="1100" dirty="0"/>
              <a:t>attraverso la cellula</a:t>
            </a:r>
            <a:endParaRPr lang="en-US" sz="1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85510" y="4654880"/>
            <a:ext cx="75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FERRO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03512" y="5835272"/>
            <a:ext cx="12241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TRANSFERRINA</a:t>
            </a:r>
          </a:p>
          <a:p>
            <a:pPr algn="ctr"/>
            <a:r>
              <a:rPr lang="it-IT" sz="1100" dirty="0"/>
              <a:t>Trasporta il ferro</a:t>
            </a:r>
          </a:p>
          <a:p>
            <a:pPr algn="ctr"/>
            <a:r>
              <a:rPr lang="it-IT" sz="1100" dirty="0"/>
              <a:t>nel sangue</a:t>
            </a:r>
            <a:endParaRPr lang="en-US" sz="11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415943" y="3098968"/>
            <a:ext cx="1093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MACROFAGO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450366" y="181483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7030A0"/>
                </a:solidFill>
              </a:rPr>
              <a:t>POLICITEMIA VERA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032104" y="181483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7030A0"/>
                </a:solidFill>
              </a:rPr>
              <a:t>RUSFERTIDE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908076" y="2595205"/>
            <a:ext cx="1584176" cy="63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1100" b="1" dirty="0">
                <a:solidFill>
                  <a:srgbClr val="C00000"/>
                </a:solidFill>
              </a:rPr>
              <a:t>Eccessiva produzione</a:t>
            </a:r>
          </a:p>
          <a:p>
            <a:pPr algn="ctr">
              <a:lnSpc>
                <a:spcPct val="80000"/>
              </a:lnSpc>
            </a:pPr>
            <a:r>
              <a:rPr lang="it-IT" sz="1100" b="1" dirty="0">
                <a:solidFill>
                  <a:srgbClr val="C00000"/>
                </a:solidFill>
              </a:rPr>
              <a:t>di GRC</a:t>
            </a:r>
          </a:p>
          <a:p>
            <a:pPr algn="ctr">
              <a:lnSpc>
                <a:spcPct val="80000"/>
              </a:lnSpc>
            </a:pPr>
            <a:r>
              <a:rPr lang="it-IT" sz="1100" b="1" dirty="0">
                <a:solidFill>
                  <a:srgbClr val="C00000"/>
                </a:solidFill>
                <a:sym typeface="Wingdings 3" panose="05040102010807070707" pitchFamily="18" charset="2"/>
              </a:rPr>
              <a:t></a:t>
            </a:r>
            <a:endParaRPr lang="it-IT" sz="1100" b="1" dirty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1100" b="1" dirty="0">
                <a:solidFill>
                  <a:srgbClr val="C00000"/>
                </a:solidFill>
              </a:rPr>
              <a:t>Ematocrito elevato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481645" y="3223426"/>
            <a:ext cx="12961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B0F0"/>
                </a:solidFill>
              </a:rPr>
              <a:t>EPCIDINA</a:t>
            </a:r>
          </a:p>
          <a:p>
            <a:pPr algn="ctr"/>
            <a:r>
              <a:rPr lang="it-IT" sz="1100" dirty="0">
                <a:solidFill>
                  <a:srgbClr val="00B0F0"/>
                </a:solidFill>
              </a:rPr>
              <a:t>Inibisce la </a:t>
            </a:r>
            <a:r>
              <a:rPr lang="it-IT" sz="1100" dirty="0" err="1">
                <a:solidFill>
                  <a:srgbClr val="00B0F0"/>
                </a:solidFill>
              </a:rPr>
              <a:t>ferroportina</a:t>
            </a:r>
            <a:endParaRPr lang="en-US" sz="1100" dirty="0">
              <a:solidFill>
                <a:srgbClr val="00B0F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267175" y="298828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FERROPORTINA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113244" y="4280289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FERRO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627215" y="5507263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TRASPORTO</a:t>
            </a:r>
          </a:p>
          <a:p>
            <a:pPr algn="ctr"/>
            <a:r>
              <a:rPr lang="it-IT" sz="1200" b="1" dirty="0"/>
              <a:t>DEL FERRO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877570" y="3088608"/>
            <a:ext cx="1441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</a:rPr>
              <a:t>Produzione di GRC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9442560" y="2672436"/>
            <a:ext cx="126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</a:rPr>
              <a:t>Normalizzazione dell’ematocrito</a:t>
            </a:r>
          </a:p>
        </p:txBody>
      </p:sp>
      <p:sp>
        <p:nvSpPr>
          <p:cNvPr id="2" name="Ovale 1"/>
          <p:cNvSpPr/>
          <p:nvPr/>
        </p:nvSpPr>
        <p:spPr>
          <a:xfrm>
            <a:off x="8331183" y="2810935"/>
            <a:ext cx="78010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099" y="2278951"/>
            <a:ext cx="1449262" cy="55927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401780" y="1814831"/>
            <a:ext cx="4230724" cy="4874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23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414929" y="700303"/>
            <a:ext cx="53621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RUSFERTIDE (PTG-300)</a:t>
            </a:r>
          </a:p>
          <a:p>
            <a:pPr algn="ctr"/>
            <a:r>
              <a:rPr lang="it-IT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nella Policitemia Vera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048" y="2148600"/>
            <a:ext cx="2594556" cy="1872208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011" y="4956912"/>
            <a:ext cx="2594594" cy="1792062"/>
          </a:xfrm>
          <a:prstGeom prst="rect">
            <a:avLst/>
          </a:prstGeom>
        </p:spPr>
      </p:pic>
      <p:sp>
        <p:nvSpPr>
          <p:cNvPr id="25" name="Freccia in giù 24"/>
          <p:cNvSpPr/>
          <p:nvPr/>
        </p:nvSpPr>
        <p:spPr>
          <a:xfrm>
            <a:off x="2694278" y="4351926"/>
            <a:ext cx="864096" cy="43204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3424679"/>
            <a:ext cx="4536504" cy="3064466"/>
          </a:xfrm>
          <a:prstGeom prst="rect">
            <a:avLst/>
          </a:prstGeom>
        </p:spPr>
      </p:pic>
      <p:sp>
        <p:nvSpPr>
          <p:cNvPr id="27" name="Rettangolo arrotondato 26"/>
          <p:cNvSpPr/>
          <p:nvPr/>
        </p:nvSpPr>
        <p:spPr>
          <a:xfrm>
            <a:off x="5233038" y="2472636"/>
            <a:ext cx="1872208" cy="122413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Riduce l’assorbimento intestinale del ferro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ettangolo arrotondato 27"/>
          <p:cNvSpPr/>
          <p:nvPr/>
        </p:nvSpPr>
        <p:spPr>
          <a:xfrm>
            <a:off x="8688288" y="2065689"/>
            <a:ext cx="1872208" cy="122413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Riduce il rilascio</a:t>
            </a:r>
          </a:p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di ferro dai macrofagi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0" name="Connettore 2 29"/>
          <p:cNvCxnSpPr/>
          <p:nvPr/>
        </p:nvCxnSpPr>
        <p:spPr>
          <a:xfrm>
            <a:off x="6169143" y="3831627"/>
            <a:ext cx="176999" cy="64835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V="1">
            <a:off x="8904312" y="3424680"/>
            <a:ext cx="720080" cy="52412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745" y="-27384"/>
            <a:ext cx="5454510" cy="574159"/>
          </a:xfrm>
          <a:prstGeom prst="rect">
            <a:avLst/>
          </a:prstGeom>
        </p:spPr>
      </p:pic>
      <p:pic>
        <p:nvPicPr>
          <p:cNvPr id="13" name="Picture 2" descr="Università degli Studi di Firenze | AlmaLaur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24"/>
            <a:ext cx="1872208" cy="85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zienda ospedaliero-universitaria Careggi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0" y="44624"/>
            <a:ext cx="2063552" cy="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63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934</Words>
  <Application>Microsoft Office PowerPoint</Application>
  <PresentationFormat>Widescreen</PresentationFormat>
  <Paragraphs>198</Paragraphs>
  <Slides>22</Slides>
  <Notes>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Cambria</vt:lpstr>
      <vt:lpstr>Times New Roman</vt:lpstr>
      <vt:lpstr>Wingdings 3</vt:lpstr>
      <vt:lpstr>Tema di Office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fanellit</dc:creator>
  <cp:lastModifiedBy>Mario</cp:lastModifiedBy>
  <cp:revision>8</cp:revision>
  <dcterms:created xsi:type="dcterms:W3CDTF">2018-04-13T11:53:07Z</dcterms:created>
  <dcterms:modified xsi:type="dcterms:W3CDTF">2025-05-16T10:52:27Z</dcterms:modified>
</cp:coreProperties>
</file>